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342" r:id="rId5"/>
    <p:sldId id="359" r:id="rId6"/>
    <p:sldId id="373" r:id="rId7"/>
    <p:sldId id="375" r:id="rId8"/>
    <p:sldId id="389" r:id="rId9"/>
    <p:sldId id="365" r:id="rId10"/>
    <p:sldId id="376" r:id="rId11"/>
    <p:sldId id="377" r:id="rId12"/>
    <p:sldId id="380" r:id="rId13"/>
    <p:sldId id="388" r:id="rId14"/>
    <p:sldId id="393" r:id="rId15"/>
    <p:sldId id="383" r:id="rId16"/>
    <p:sldId id="386" r:id="rId17"/>
    <p:sldId id="382" r:id="rId18"/>
    <p:sldId id="396" r:id="rId19"/>
    <p:sldId id="397" r:id="rId20"/>
    <p:sldId id="379" r:id="rId21"/>
    <p:sldId id="387" r:id="rId22"/>
    <p:sldId id="385" r:id="rId23"/>
    <p:sldId id="395" r:id="rId24"/>
    <p:sldId id="391" r:id="rId25"/>
    <p:sldId id="372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FBFE"/>
    <a:srgbClr val="000000"/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0A1B5D5-9B99-4C35-A422-299274C87663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15" autoAdjust="0"/>
    <p:restoredTop sz="95388" autoAdjust="0"/>
  </p:normalViewPr>
  <p:slideViewPr>
    <p:cSldViewPr snapToGrid="0" snapToObjects="1" showGuides="1">
      <p:cViewPr varScale="1">
        <p:scale>
          <a:sx n="105" d="100"/>
          <a:sy n="105" d="100"/>
        </p:scale>
        <p:origin x="540" y="11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4459878-C319-6BF3-52DC-16FA4340A6C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2FA7FC-DFAE-8499-5A3E-AD9648D7FCA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BFD57-AB0A-470B-A7AF-56DFE7B5174A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9C12BB-9544-9F9A-BEDA-E716864385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1E77E4-B9A2-A882-9240-3AE65EE217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61A1-75D9-49F7-83EB-F587264261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32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9997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1CCC0F-EBFA-844E-73D8-4425637CC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83A20C-1724-D048-81EE-596F2C73D8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4C0D60-1E9E-0855-9AEC-71F365E7A2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A6366B-3E04-FDB6-49DA-BEB6990F6B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9674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199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890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2673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164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522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5012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029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4872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2136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293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04799"/>
            <a:ext cx="12191998" cy="3215641"/>
          </a:xfrm>
        </p:spPr>
        <p:txBody>
          <a:bodyPr lIns="0" rIns="0" bIns="0" anchor="b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670628"/>
            <a:ext cx="12191997" cy="2577772"/>
          </a:xfrm>
        </p:spPr>
        <p:txBody>
          <a:bodyPr>
            <a:noAutofit/>
          </a:bodyPr>
          <a:lstStyle>
            <a:lvl1pPr marL="0" indent="0" algn="ctr">
              <a:buNone/>
              <a:defRPr sz="3200" b="0" i="0" cap="all" spc="600" baseline="0">
                <a:solidFill>
                  <a:schemeClr val="accent3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23B0D0-B01D-0BB0-6127-A878BE49D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39728" y="-6350"/>
            <a:ext cx="6154615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9627" y="173736"/>
            <a:ext cx="4352662" cy="220370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C363351-4779-B42E-ED7A-C4AF2920BABC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36550" y="336550"/>
            <a:ext cx="5303640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9627" y="3104277"/>
            <a:ext cx="4371560" cy="3022201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0712911-615E-724B-FC0F-996291526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89627" y="2679480"/>
            <a:ext cx="4352662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0826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FFF0E2-6B47-67EB-D6AA-D972E7B7C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6350"/>
            <a:ext cx="464695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4827F6F-999F-23E9-8C09-325D1A76B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80134"/>
            <a:ext cx="3114078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171396"/>
            <a:ext cx="3736630" cy="2202350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41716" y="3078480"/>
            <a:ext cx="3108193" cy="30479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D360C16C-E69B-FDEF-F033-CA9A2E238288}"/>
              </a:ext>
            </a:extLst>
          </p:cNvPr>
          <p:cNvSpPr>
            <a:spLocks noGrp="1"/>
          </p:cNvSpPr>
          <p:nvPr>
            <p:ph type="tbl" sz="quarter" idx="37"/>
          </p:nvPr>
        </p:nvSpPr>
        <p:spPr>
          <a:xfrm>
            <a:off x="5067300" y="404813"/>
            <a:ext cx="6705600" cy="6048375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072198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96A82D-0723-4BA3-0283-9F0D67B0C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A20A5FD-BDFB-45F2-E644-E93FB81CA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416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3562" y="433906"/>
            <a:ext cx="10515601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14302" y="2465535"/>
            <a:ext cx="7303538" cy="3427265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2pPr>
            <a:lvl3pPr marL="859536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3pPr>
            <a:lvl4pPr marL="115214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E7FC75E-AA73-003E-D4E3-B1819886AF9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392160" y="2465388"/>
            <a:ext cx="2856865" cy="3427412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lnSpc>
                <a:spcPct val="120000"/>
              </a:lnSpc>
              <a:spcBef>
                <a:spcPts val="1000"/>
              </a:spcBef>
              <a:buNone/>
              <a:defRPr sz="1600">
                <a:solidFill>
                  <a:schemeClr val="bg1"/>
                </a:solidFill>
                <a:latin typeface="+mn-lt"/>
              </a:defRPr>
            </a:lvl2pPr>
            <a:lvl3pPr marL="9144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bg1"/>
                </a:solidFill>
                <a:latin typeface="+mn-lt"/>
              </a:defRPr>
            </a:lvl3pPr>
            <a:lvl4pPr marL="13716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4pPr>
            <a:lvl5pPr marL="18288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611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D51531-1219-2E4B-DCE7-C6FD9D809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EC02E56-87A4-158A-F0B0-DB8E9BE3A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91547"/>
            <a:ext cx="10546763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643842"/>
            <a:ext cx="10515601" cy="1140849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471D7DE3-05F5-8052-02FA-6EF9717E15BE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5025" y="2560638"/>
            <a:ext cx="10515600" cy="3478212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 dirty="0"/>
              <a:t>Click icon to add table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68DE94-FC46-A848-7949-ABFEADADE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89F5C3D-E9E6-75E0-BF7D-799B5CFE5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575462" y="4137"/>
            <a:ext cx="7616537" cy="6853863"/>
            <a:chOff x="4575462" y="4137"/>
            <a:chExt cx="7616537" cy="685386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DE1D2C2-40C4-6B80-E8C6-B4CE94C23037}"/>
                </a:ext>
              </a:extLst>
            </p:cNvPr>
            <p:cNvGrpSpPr/>
            <p:nvPr/>
          </p:nvGrpSpPr>
          <p:grpSpPr>
            <a:xfrm>
              <a:off x="4575462" y="691665"/>
              <a:ext cx="364018" cy="857035"/>
              <a:chOff x="468157" y="1144246"/>
              <a:chExt cx="364018" cy="857035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C904D88-E1BE-F1FA-D405-F55DA966DA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05405" y="1144246"/>
                <a:ext cx="126770" cy="126770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Graphic 12">
                <a:extLst>
                  <a:ext uri="{FF2B5EF4-FFF2-40B4-BE49-F238E27FC236}">
                    <a16:creationId xmlns:a16="http://schemas.microsoft.com/office/drawing/2014/main" id="{1D8F0816-C429-D32E-058B-33405874DF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8157" y="1963496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pic>
          <p:nvPicPr>
            <p:cNvPr id="4" name="Content Placeholder 14">
              <a:extLst>
                <a:ext uri="{FF2B5EF4-FFF2-40B4-BE49-F238E27FC236}">
                  <a16:creationId xmlns:a16="http://schemas.microsoft.com/office/drawing/2014/main" id="{14AC0A97-7D79-3DBE-FB53-A9EBFD806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542796" y="4137"/>
              <a:ext cx="5649203" cy="6853863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831" y="173735"/>
            <a:ext cx="4409514" cy="2203704"/>
          </a:xfrm>
        </p:spPr>
        <p:txBody>
          <a:bodyPr anchor="b">
            <a:noAutofit/>
          </a:bodyPr>
          <a:lstStyle>
            <a:lvl1pPr>
              <a:defRPr sz="3200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D9D0F3E-69D8-49F3-5D7A-71FDC4E3EEE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1850" y="3079119"/>
            <a:ext cx="4413250" cy="2752725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1CFC792-44F7-2497-E19D-8FB08AFF9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79192"/>
            <a:ext cx="410192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" y="1821180"/>
            <a:ext cx="12191994" cy="3215641"/>
          </a:xfrm>
        </p:spPr>
        <p:txBody>
          <a:bodyPr lIns="0" rIns="0" bIns="0" anchor="ctr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3504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A084D09-1B2D-4EE2-82A7-83196133B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6350"/>
            <a:ext cx="12185769" cy="6864350"/>
            <a:chOff x="0" y="-6350"/>
            <a:chExt cx="12185769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860AA6-1B14-DF89-B725-CC444E502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-6350"/>
              <a:ext cx="6160393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Content Placeholder 14">
              <a:extLst>
                <a:ext uri="{FF2B5EF4-FFF2-40B4-BE49-F238E27FC236}">
                  <a16:creationId xmlns:a16="http://schemas.microsoft.com/office/drawing/2014/main" id="{D172E570-D67F-4980-88C2-CF6560C1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5750267" y="410125"/>
              <a:ext cx="6845628" cy="6025377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F90BF68-CF26-6705-CBFD-428BEB787EDB}"/>
                </a:ext>
              </a:extLst>
            </p:cNvPr>
            <p:cNvGrpSpPr/>
            <p:nvPr/>
          </p:nvGrpSpPr>
          <p:grpSpPr>
            <a:xfrm rot="10800000">
              <a:off x="5304704" y="259572"/>
              <a:ext cx="584267" cy="390181"/>
              <a:chOff x="1876516" y="596691"/>
              <a:chExt cx="584267" cy="390181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1066F635-8DB9-B091-8467-D8F0327217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876516" y="842493"/>
                <a:ext cx="144379" cy="144379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Graphic 12">
                <a:extLst>
                  <a:ext uri="{FF2B5EF4-FFF2-40B4-BE49-F238E27FC236}">
                    <a16:creationId xmlns:a16="http://schemas.microsoft.com/office/drawing/2014/main" id="{882D2FD3-A05B-400C-6347-115486FFD9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360199" y="596691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0459F4-C5B9-4070-46D1-2E7DA3EFB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 anchor="b"/>
          <a:lstStyle>
            <a:lvl1pPr>
              <a:defRPr sz="3200" cap="all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F613B1-323C-4C25-4526-1D3313A71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20500"/>
            <a:ext cx="4471665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D2C2143-1936-BBDA-A6A8-40B6DBD16AE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1" y="3097848"/>
            <a:ext cx="4466504" cy="3405187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90407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EB5B81B-FCE8-FE9C-8F0A-6488B25F0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869" y="579120"/>
            <a:ext cx="11548261" cy="2733306"/>
          </a:xfrm>
        </p:spPr>
        <p:txBody>
          <a:bodyPr anchor="b">
            <a:noAutofit/>
          </a:bodyPr>
          <a:lstStyle>
            <a:lvl1pPr algn="ctr">
              <a:defRPr sz="32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F877C2F-8190-18D9-5D24-5BD7B05A29F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868" y="3484615"/>
            <a:ext cx="11562303" cy="2387865"/>
          </a:xfrm>
        </p:spPr>
        <p:txBody>
          <a:bodyPr>
            <a:noAutofit/>
          </a:bodyPr>
          <a:lstStyle>
            <a:lvl1pPr marL="0" indent="0" algn="ctr">
              <a:buNone/>
              <a:defRPr sz="60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59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664209F-41AB-70E5-1B9E-7490900C59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" y="1"/>
            <a:ext cx="12191997" cy="6857998"/>
          </a:xfrm>
          <a:prstGeom prst="rect">
            <a:avLst/>
          </a:prstGeom>
          <a:gradFill flip="none" rotWithShape="1">
            <a:gsLst>
              <a:gs pos="0">
                <a:srgbClr val="1A012C"/>
              </a:gs>
              <a:gs pos="45000">
                <a:srgbClr val="1A012C">
                  <a:alpha val="50000"/>
                </a:srgbClr>
              </a:gs>
              <a:gs pos="100000">
                <a:schemeClr val="accent6">
                  <a:lumMod val="50000"/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2D3409-585B-54E2-1DCC-AC58804E4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6350"/>
            <a:ext cx="6096000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891" y="511762"/>
            <a:ext cx="4960830" cy="2785158"/>
          </a:xfrm>
        </p:spPr>
        <p:txBody>
          <a:bodyPr anchor="b">
            <a:noAutofit/>
          </a:bodyPr>
          <a:lstStyle>
            <a:lvl1pPr algn="l">
              <a:defRPr sz="24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E47B8A5C-E279-DB0B-E9D3-9274178761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2640" y="3484615"/>
            <a:ext cx="4958081" cy="2387865"/>
          </a:xfrm>
        </p:spPr>
        <p:txBody>
          <a:bodyPr>
            <a:noAutofit/>
          </a:bodyPr>
          <a:lstStyle>
            <a:lvl1pPr marL="0" indent="0" algn="l">
              <a:buNone/>
              <a:defRPr sz="32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386C402-C5C5-2A54-C618-62673AD93C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7638" y="336550"/>
            <a:ext cx="5322887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218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2 column">
    <p:bg>
      <p:bgPr>
        <a:gradFill>
          <a:gsLst>
            <a:gs pos="100000">
              <a:schemeClr val="tx2"/>
            </a:gs>
            <a:gs pos="79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4">
            <a:extLst>
              <a:ext uri="{FF2B5EF4-FFF2-40B4-BE49-F238E27FC236}">
                <a16:creationId xmlns:a16="http://schemas.microsoft.com/office/drawing/2014/main" id="{318CE367-BBCB-F4AB-635F-4C9995EAE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350"/>
            <a:ext cx="2356339" cy="68538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CE3FBBA-81E2-31F1-EF51-02706B5B5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356339" y="-6350"/>
            <a:ext cx="983180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D3746D-3CD1-FFA5-0019-AD0C588B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05669" y="2002443"/>
            <a:ext cx="792211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05669" y="113097"/>
            <a:ext cx="7420819" cy="16563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9624CF4-7769-4663-3361-39136F5E20C8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305669" y="2470150"/>
            <a:ext cx="7420819" cy="3676649"/>
          </a:xfrm>
        </p:spPr>
        <p:txBody>
          <a:bodyPr/>
          <a:lstStyle>
            <a:lvl1pPr marL="2857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  <a:latin typeface="+mn-lt"/>
              </a:defRPr>
            </a:lvl1pPr>
            <a:lvl2pPr marL="8001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2pPr>
            <a:lvl3pPr marL="12573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  <a:latin typeface="+mn-lt"/>
              </a:defRPr>
            </a:lvl3pPr>
            <a:lvl4pPr marL="16573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4pPr>
            <a:lvl5pPr marL="21145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0267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361F2FA-20C7-5447-C138-CE2CA186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" y="2"/>
            <a:ext cx="12191997" cy="6857998"/>
            <a:chOff x="3" y="2"/>
            <a:chExt cx="12191997" cy="685799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FEDD626-82E4-71C6-25F1-CDA46B7B3F39}"/>
                </a:ext>
              </a:extLst>
            </p:cNvPr>
            <p:cNvSpPr/>
            <p:nvPr/>
          </p:nvSpPr>
          <p:spPr>
            <a:xfrm>
              <a:off x="3" y="2"/>
              <a:ext cx="12191997" cy="6857998"/>
            </a:xfrm>
            <a:prstGeom prst="rect">
              <a:avLst/>
            </a:prstGeom>
            <a:gradFill flip="none" rotWithShape="1">
              <a:gsLst>
                <a:gs pos="0">
                  <a:srgbClr val="1A012C"/>
                </a:gs>
                <a:gs pos="45000">
                  <a:srgbClr val="1A012C">
                    <a:alpha val="50000"/>
                  </a:srgb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DC952AF-CE06-54F7-CB4A-1722F90AC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" y="2"/>
              <a:ext cx="12191994" cy="6857996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E6EDFF3-843B-AAE9-DB73-423142606F52}"/>
                </a:ext>
              </a:extLst>
            </p:cNvPr>
            <p:cNvGrpSpPr/>
            <p:nvPr/>
          </p:nvGrpSpPr>
          <p:grpSpPr>
            <a:xfrm rot="5400000">
              <a:off x="1645776" y="1222395"/>
              <a:ext cx="431603" cy="412684"/>
              <a:chOff x="1870859" y="869908"/>
              <a:chExt cx="431603" cy="412684"/>
            </a:xfrm>
          </p:grpSpPr>
          <p:sp>
            <p:nvSpPr>
              <p:cNvPr id="12" name="Graphic 15">
                <a:extLst>
                  <a:ext uri="{FF2B5EF4-FFF2-40B4-BE49-F238E27FC236}">
                    <a16:creationId xmlns:a16="http://schemas.microsoft.com/office/drawing/2014/main" id="{312F4F85-6C79-201D-E20D-64CD4728E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01D71DAD-ECC6-A850-88E4-A4EDCF494A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632CC6D-6024-2368-8EBA-4B7A2D6428BC}"/>
                </a:ext>
              </a:extLst>
            </p:cNvPr>
            <p:cNvGrpSpPr/>
            <p:nvPr/>
          </p:nvGrpSpPr>
          <p:grpSpPr>
            <a:xfrm rot="20626702">
              <a:off x="10248169" y="5448942"/>
              <a:ext cx="431603" cy="412684"/>
              <a:chOff x="1870859" y="869908"/>
              <a:chExt cx="431603" cy="412684"/>
            </a:xfrm>
          </p:grpSpPr>
          <p:sp>
            <p:nvSpPr>
              <p:cNvPr id="6" name="Graphic 15">
                <a:extLst>
                  <a:ext uri="{FF2B5EF4-FFF2-40B4-BE49-F238E27FC236}">
                    <a16:creationId xmlns:a16="http://schemas.microsoft.com/office/drawing/2014/main" id="{B05BE7BE-7D54-A09B-8A67-6B28CF6BB6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" name="Graphic 12">
                <a:extLst>
                  <a:ext uri="{FF2B5EF4-FFF2-40B4-BE49-F238E27FC236}">
                    <a16:creationId xmlns:a16="http://schemas.microsoft.com/office/drawing/2014/main" id="{258346A9-F75C-6704-EEED-CF7A8A0F80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2CC39D-03B1-4933-F236-462B5862E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3373973"/>
          </a:xfrm>
        </p:spPr>
        <p:txBody>
          <a:bodyPr anchor="b"/>
          <a:lstStyle>
            <a:lvl1pPr algn="ctr">
              <a:defRPr sz="3200" cap="all" spc="6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711CA51-49DC-62CA-F147-F286B1C9DB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32448" y="3962135"/>
            <a:ext cx="6327105" cy="2653771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spc="300" baseline="0">
                <a:solidFill>
                  <a:schemeClr val="bg1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183414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C7D5518-914C-92E3-E9EC-26752C9F0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" y="-6350"/>
            <a:ext cx="12192000" cy="6864350"/>
            <a:chOff x="-1" y="-6350"/>
            <a:chExt cx="12192000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82D0B82-F74C-65EF-3BF6-8EEA16F36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28750" y="-6350"/>
              <a:ext cx="10763249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blue and purple spiral&#10;&#10;Description automatically generated">
              <a:extLst>
                <a:ext uri="{FF2B5EF4-FFF2-40B4-BE49-F238E27FC236}">
                  <a16:creationId xmlns:a16="http://schemas.microsoft.com/office/drawing/2014/main" id="{44E12326-9CF4-38EC-1BAF-1F994F2208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93"/>
            <a:stretch/>
          </p:blipFill>
          <p:spPr>
            <a:xfrm flipH="1">
              <a:off x="-1" y="0"/>
              <a:ext cx="1428751" cy="6858000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D5C1D9C-B114-FC6A-9213-7287D39EAD9F}"/>
                </a:ext>
              </a:extLst>
            </p:cNvPr>
            <p:cNvGrpSpPr/>
            <p:nvPr/>
          </p:nvGrpSpPr>
          <p:grpSpPr>
            <a:xfrm>
              <a:off x="10649689" y="4382998"/>
              <a:ext cx="754139" cy="1865729"/>
              <a:chOff x="653351" y="2693558"/>
              <a:chExt cx="754139" cy="1865729"/>
            </a:xfrm>
          </p:grpSpPr>
          <p:sp>
            <p:nvSpPr>
              <p:cNvPr id="11" name="Graphic 15">
                <a:extLst>
                  <a:ext uri="{FF2B5EF4-FFF2-40B4-BE49-F238E27FC236}">
                    <a16:creationId xmlns:a16="http://schemas.microsoft.com/office/drawing/2014/main" id="{2BC89B10-C93E-8CE5-73B3-F6049168C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98137" y="2693558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2" name="Graphic 12">
                <a:extLst>
                  <a:ext uri="{FF2B5EF4-FFF2-40B4-BE49-F238E27FC236}">
                    <a16:creationId xmlns:a16="http://schemas.microsoft.com/office/drawing/2014/main" id="{39DB2AA2-9661-AC91-932D-2F1BEC47BD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306906" y="3837599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86C9AC9B-3792-E880-03FE-D46FB046AB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53351" y="4521502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42A133-65D6-D958-C0CD-E8D45B9BD7BB}"/>
                </a:ext>
              </a:extLst>
            </p:cNvPr>
            <p:cNvGrpSpPr/>
            <p:nvPr/>
          </p:nvGrpSpPr>
          <p:grpSpPr>
            <a:xfrm>
              <a:off x="1870859" y="869908"/>
              <a:ext cx="431603" cy="412684"/>
              <a:chOff x="1870859" y="869908"/>
              <a:chExt cx="431603" cy="412684"/>
            </a:xfrm>
          </p:grpSpPr>
          <p:sp>
            <p:nvSpPr>
              <p:cNvPr id="9" name="Graphic 15">
                <a:extLst>
                  <a:ext uri="{FF2B5EF4-FFF2-40B4-BE49-F238E27FC236}">
                    <a16:creationId xmlns:a16="http://schemas.microsoft.com/office/drawing/2014/main" id="{A746B023-387D-4EAC-052B-60F131E6E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0" name="Graphic 12">
                <a:extLst>
                  <a:ext uri="{FF2B5EF4-FFF2-40B4-BE49-F238E27FC236}">
                    <a16:creationId xmlns:a16="http://schemas.microsoft.com/office/drawing/2014/main" id="{20760125-21CF-A296-3EA7-3C6C0E9BCB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851D11-41E3-33F2-CBA6-B2A9A5A2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69139" y="2002443"/>
            <a:ext cx="88735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9620" y="162560"/>
            <a:ext cx="8843050" cy="16169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2373002" y="2474811"/>
            <a:ext cx="4015098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D77F99A7-26FA-422E-43E9-C76B4A56E44A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95159" y="2474811"/>
            <a:ext cx="4227332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8284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3A7247A-846A-F316-B494-69B42CBF3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4B3AF6-983E-0901-0045-6CDF4E93E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3C5B7647-403E-A66E-6CF4-0D3A99AA5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 flipH="1">
            <a:off x="10488530" y="4210019"/>
            <a:ext cx="754139" cy="1865729"/>
            <a:chOff x="653351" y="2693558"/>
            <a:chExt cx="754139" cy="1865729"/>
          </a:xfrm>
        </p:grpSpPr>
        <p:sp>
          <p:nvSpPr>
            <p:cNvPr id="10" name="Graphic 15">
              <a:extLst>
                <a:ext uri="{FF2B5EF4-FFF2-40B4-BE49-F238E27FC236}">
                  <a16:creationId xmlns:a16="http://schemas.microsoft.com/office/drawing/2014/main" id="{E48E731E-FEF1-9C59-64B0-9CB6E8853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98137" y="2693558"/>
              <a:ext cx="128016" cy="128016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610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Graphic 12">
              <a:extLst>
                <a:ext uri="{FF2B5EF4-FFF2-40B4-BE49-F238E27FC236}">
                  <a16:creationId xmlns:a16="http://schemas.microsoft.com/office/drawing/2014/main" id="{AFE83BB3-4D12-8E20-CA93-1834D7F0A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06906" y="3837599"/>
              <a:ext cx="100584" cy="100584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Graphic 12">
              <a:extLst>
                <a:ext uri="{FF2B5EF4-FFF2-40B4-BE49-F238E27FC236}">
                  <a16:creationId xmlns:a16="http://schemas.microsoft.com/office/drawing/2014/main" id="{3EB1D810-BC05-6C0E-0DE4-3604EBAA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351" y="4521502"/>
              <a:ext cx="45719" cy="37785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680" y="430482"/>
            <a:ext cx="10500989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07038" y="2465539"/>
            <a:ext cx="3774587" cy="3723753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eriod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62636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eriod"/>
              <a:defRPr sz="1800" spc="0">
                <a:solidFill>
                  <a:schemeClr val="bg1"/>
                </a:solidFill>
                <a:latin typeface="+mn-lt"/>
              </a:defRPr>
            </a:lvl2pPr>
            <a:lvl3pPr marL="918972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arenR"/>
              <a:defRPr sz="1800" spc="0">
                <a:solidFill>
                  <a:schemeClr val="bg1"/>
                </a:solidFill>
                <a:latin typeface="+mn-lt"/>
              </a:defRPr>
            </a:lvl3pPr>
            <a:lvl4pPr marL="120929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arenR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927600" y="2465539"/>
            <a:ext cx="6315069" cy="372375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227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MSIPCMContentMarking" descr="{&quot;HashCode&quot;:-2136057175,&quot;Placement&quot;:&quot;Footer&quot;,&quot;Top&quot;:519.343,&quot;Left&quot;:0.0,&quot;SlideWidth&quot;:960,&quot;SlideHeight&quot;:540}"/>
          <p:cNvSpPr txBox="1"/>
          <p:nvPr userDrawn="1"/>
        </p:nvSpPr>
        <p:spPr>
          <a:xfrm>
            <a:off x="0" y="6595656"/>
            <a:ext cx="937631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 Internal Use </a:t>
            </a:r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9" r:id="rId2"/>
    <p:sldLayoutId id="2147483669" r:id="rId3"/>
    <p:sldLayoutId id="2147483672" r:id="rId4"/>
    <p:sldLayoutId id="2147483673" r:id="rId5"/>
    <p:sldLayoutId id="2147483674" r:id="rId6"/>
    <p:sldLayoutId id="2147483671" r:id="rId7"/>
    <p:sldLayoutId id="2147483675" r:id="rId8"/>
    <p:sldLayoutId id="2147483676" r:id="rId9"/>
    <p:sldLayoutId id="2147483670" r:id="rId10"/>
    <p:sldLayoutId id="2147483677" r:id="rId11"/>
    <p:sldLayoutId id="2147483678" r:id="rId12"/>
    <p:sldLayoutId id="2147483664" r:id="rId13"/>
    <p:sldLayoutId id="2147483663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300" baseline="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4799"/>
            <a:ext cx="12191998" cy="3215641"/>
          </a:xfrm>
        </p:spPr>
        <p:txBody>
          <a:bodyPr anchor="b"/>
          <a:lstStyle/>
          <a:p>
            <a:r>
              <a:rPr lang="en-US" dirty="0"/>
              <a:t>ML</a:t>
            </a:r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893574"/>
            <a:ext cx="12191997" cy="2354826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GB" spc="0" dirty="0"/>
              <a:t>A Tool for Managing the Machine Learning Lifecycle</a:t>
            </a:r>
            <a:endParaRPr lang="en-US" spc="0" dirty="0"/>
          </a:p>
        </p:txBody>
      </p:sp>
      <p:pic>
        <p:nvPicPr>
          <p:cNvPr id="5" name="Picture 4" descr="A blue and white logo&#10;&#10;AI-generated content may be incorrect.">
            <a:extLst>
              <a:ext uri="{FF2B5EF4-FFF2-40B4-BE49-F238E27FC236}">
                <a16:creationId xmlns:a16="http://schemas.microsoft.com/office/drawing/2014/main" id="{523C275E-7C89-B27F-34A6-210132404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222" y="2339362"/>
            <a:ext cx="3075902" cy="118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E810E-8E37-1D8A-245B-020E4E4C0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562" y="609600"/>
            <a:ext cx="10515601" cy="1455174"/>
          </a:xfrm>
        </p:spPr>
        <p:txBody>
          <a:bodyPr/>
          <a:lstStyle/>
          <a:p>
            <a:pPr algn="ctr"/>
            <a:r>
              <a:rPr lang="en-GB" sz="4000" dirty="0" err="1"/>
              <a:t>MLflow</a:t>
            </a:r>
            <a:r>
              <a:rPr lang="en-GB" sz="4000" dirty="0"/>
              <a:t> Model Registry</a:t>
            </a:r>
            <a:br>
              <a:rPr lang="en-GB" dirty="0"/>
            </a:br>
            <a:endParaRPr lang="en-US" dirty="0"/>
          </a:p>
        </p:txBody>
      </p:sp>
      <p:pic>
        <p:nvPicPr>
          <p:cNvPr id="6" name="Content Placeholder 5" descr="A black and white diagram with text and icons&#10;&#10;AI-generated content may be incorrect.">
            <a:extLst>
              <a:ext uri="{FF2B5EF4-FFF2-40B4-BE49-F238E27FC236}">
                <a16:creationId xmlns:a16="http://schemas.microsoft.com/office/drawing/2014/main" id="{92A6FED3-BAAE-6E46-F1B1-395CD8A6ECBF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>
          <a:blip r:embed="rId3"/>
          <a:stretch>
            <a:fillRect/>
          </a:stretch>
        </p:blipFill>
        <p:spPr>
          <a:xfrm>
            <a:off x="733562" y="2304022"/>
            <a:ext cx="6856941" cy="392217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E69EA-A9E8-C521-7C62-DA1F24879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67D6280-D235-273D-45DD-4ABE27FFF6E0}"/>
              </a:ext>
            </a:extLst>
          </p:cNvPr>
          <p:cNvSpPr txBox="1">
            <a:spLocks/>
          </p:cNvSpPr>
          <p:nvPr/>
        </p:nvSpPr>
        <p:spPr>
          <a:xfrm>
            <a:off x="7295535" y="3429000"/>
            <a:ext cx="4162903" cy="2717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dirty="0"/>
              <a:t>Central store for models.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dirty="0"/>
              <a:t>Model versioning, approval stages, CI/CD integration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053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4FD79A-2E88-2D0B-CE54-2B665D4682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98EA6804-4080-A20D-C9F0-9F7104DC43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719" y="438912"/>
            <a:ext cx="11202129" cy="768677"/>
          </a:xfrm>
        </p:spPr>
        <p:txBody>
          <a:bodyPr/>
          <a:lstStyle/>
          <a:p>
            <a:r>
              <a:rPr lang="en-GB" sz="3200" dirty="0"/>
              <a:t>Let’s watch a Video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EED0B5-E347-348E-68A0-F939C069F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What is MLflow_">
            <a:hlinkClick r:id="" action="ppaction://media"/>
            <a:extLst>
              <a:ext uri="{FF2B5EF4-FFF2-40B4-BE49-F238E27FC236}">
                <a16:creationId xmlns:a16="http://schemas.microsoft.com/office/drawing/2014/main" id="{C0931570-F85C-985C-0176-AE7D6D7F3B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68709" y="1105046"/>
            <a:ext cx="8734321" cy="491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318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3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5669" y="530941"/>
            <a:ext cx="7420819" cy="1700982"/>
          </a:xfrm>
        </p:spPr>
        <p:txBody>
          <a:bodyPr/>
          <a:lstStyle/>
          <a:p>
            <a:r>
              <a:rPr lang="en-GB" sz="3600" dirty="0"/>
              <a:t>Integrations</a:t>
            </a:r>
            <a:br>
              <a:rPr lang="en-GB" sz="4000" dirty="0"/>
            </a:br>
            <a:endParaRPr lang="en-GB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31"/>
          </p:nvPr>
        </p:nvSpPr>
        <p:spPr>
          <a:xfrm>
            <a:off x="3224981" y="2231923"/>
            <a:ext cx="4542504" cy="4359399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b="1" dirty="0"/>
              <a:t>ML Libraries &amp; Frameworks:</a:t>
            </a:r>
          </a:p>
          <a:p>
            <a:pPr lvl="1">
              <a:lnSpc>
                <a:spcPct val="90000"/>
              </a:lnSpc>
            </a:pPr>
            <a:r>
              <a:rPr lang="en-GB" b="1" dirty="0"/>
              <a:t>Scikit-learn</a:t>
            </a:r>
            <a:r>
              <a:rPr lang="en-GB" dirty="0"/>
              <a:t>, </a:t>
            </a:r>
            <a:r>
              <a:rPr lang="en-GB" b="1" dirty="0"/>
              <a:t>TensorFlow</a:t>
            </a:r>
            <a:r>
              <a:rPr lang="en-GB" dirty="0"/>
              <a:t>, </a:t>
            </a:r>
          </a:p>
          <a:p>
            <a:pPr marL="457200" lvl="1" indent="0">
              <a:lnSpc>
                <a:spcPct val="90000"/>
              </a:lnSpc>
              <a:buNone/>
            </a:pPr>
            <a:r>
              <a:rPr lang="en-GB" b="1" dirty="0"/>
              <a:t>       </a:t>
            </a:r>
            <a:r>
              <a:rPr lang="en-GB" b="1" dirty="0" err="1"/>
              <a:t>PyTorch</a:t>
            </a:r>
            <a:r>
              <a:rPr lang="en-GB" dirty="0"/>
              <a:t>,  </a:t>
            </a:r>
            <a:r>
              <a:rPr lang="en-GB" b="1" dirty="0" err="1"/>
              <a:t>XGBoost</a:t>
            </a:r>
            <a:r>
              <a:rPr lang="en-GB" dirty="0"/>
              <a:t>, and more.</a:t>
            </a:r>
            <a:endParaRPr lang="en-GB" sz="2200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b="1" dirty="0"/>
              <a:t>Data &amp; Storage</a:t>
            </a:r>
            <a:r>
              <a:rPr lang="en-GB" dirty="0"/>
              <a:t>:</a:t>
            </a:r>
          </a:p>
          <a:p>
            <a:pPr lvl="1"/>
            <a:r>
              <a:rPr lang="en-GB" b="1" dirty="0"/>
              <a:t>Amazon S3</a:t>
            </a:r>
            <a:r>
              <a:rPr lang="en-GB" dirty="0"/>
              <a:t>, </a:t>
            </a:r>
            <a:r>
              <a:rPr lang="en-GB" b="1" dirty="0"/>
              <a:t>Azure Blob Storage</a:t>
            </a:r>
            <a:r>
              <a:rPr lang="en-GB" dirty="0"/>
              <a:t>, </a:t>
            </a:r>
          </a:p>
          <a:p>
            <a:pPr marL="457200" lvl="1" indent="0">
              <a:buNone/>
            </a:pPr>
            <a:r>
              <a:rPr lang="en-GB" b="1" dirty="0"/>
              <a:t>      Google Cloud Storage</a:t>
            </a:r>
            <a:r>
              <a:rPr lang="en-GB" dirty="0"/>
              <a:t>, or local file systems.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b="1" dirty="0"/>
              <a:t>CI/CD Workflow Tools:</a:t>
            </a:r>
          </a:p>
          <a:p>
            <a:pPr lvl="1"/>
            <a:r>
              <a:rPr lang="en-GB" b="1" dirty="0"/>
              <a:t>GitHub Actions</a:t>
            </a:r>
            <a:r>
              <a:rPr lang="en-GB" dirty="0"/>
              <a:t>, </a:t>
            </a:r>
            <a:r>
              <a:rPr lang="en-GB" b="1" dirty="0"/>
              <a:t>Jenkins</a:t>
            </a:r>
            <a:r>
              <a:rPr lang="en-GB" dirty="0"/>
              <a:t>, </a:t>
            </a:r>
            <a:r>
              <a:rPr lang="en-GB" b="1" dirty="0"/>
              <a:t>Airflow</a:t>
            </a:r>
            <a:r>
              <a:rPr lang="en-GB" dirty="0"/>
              <a:t>, and </a:t>
            </a:r>
            <a:r>
              <a:rPr lang="en-GB" b="1" dirty="0"/>
              <a:t>Kubeflow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endParaRPr lang="en-GB" sz="22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83C959F-3E4B-8D22-9C85-BF9BEF3DD280}"/>
              </a:ext>
            </a:extLst>
          </p:cNvPr>
          <p:cNvSpPr txBox="1">
            <a:spLocks/>
          </p:cNvSpPr>
          <p:nvPr/>
        </p:nvSpPr>
        <p:spPr>
          <a:xfrm>
            <a:off x="7597449" y="2231924"/>
            <a:ext cx="4992757" cy="39148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57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GB" b="1" dirty="0"/>
              <a:t>Model Serving &amp; Deployment:</a:t>
            </a:r>
          </a:p>
          <a:p>
            <a:pPr lvl="1"/>
            <a:r>
              <a:rPr lang="en-GB" b="1" dirty="0"/>
              <a:t>Docker</a:t>
            </a:r>
            <a:r>
              <a:rPr lang="en-GB" dirty="0"/>
              <a:t>, </a:t>
            </a:r>
            <a:r>
              <a:rPr lang="en-GB" b="1" dirty="0"/>
              <a:t>Kubernetes</a:t>
            </a:r>
            <a:r>
              <a:rPr lang="en-GB" dirty="0"/>
              <a:t>, </a:t>
            </a:r>
            <a:r>
              <a:rPr lang="en-GB" b="1" dirty="0"/>
              <a:t>Azure ML</a:t>
            </a:r>
            <a:r>
              <a:rPr lang="en-GB" dirty="0"/>
              <a:t>, </a:t>
            </a:r>
            <a:r>
              <a:rPr lang="en-GB" b="1" dirty="0"/>
              <a:t>SageMaker</a:t>
            </a:r>
            <a:r>
              <a:rPr lang="en-GB" dirty="0"/>
              <a:t>, and </a:t>
            </a:r>
            <a:r>
              <a:rPr lang="en-GB" b="1" dirty="0"/>
              <a:t>Databrick, </a:t>
            </a:r>
          </a:p>
          <a:p>
            <a:pPr marL="457200" lvl="1" indent="0">
              <a:buNone/>
            </a:pPr>
            <a:r>
              <a:rPr lang="en-GB" b="1" dirty="0"/>
              <a:t>       Rest API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b="1" dirty="0"/>
              <a:t>Visualization &amp; Monitoring</a:t>
            </a:r>
            <a:r>
              <a:rPr lang="en-GB" dirty="0"/>
              <a:t>:</a:t>
            </a:r>
          </a:p>
          <a:p>
            <a:pPr lvl="1"/>
            <a:r>
              <a:rPr lang="en-GB" b="1" dirty="0" err="1"/>
              <a:t>TensorBoard</a:t>
            </a:r>
            <a:r>
              <a:rPr lang="en-GB" dirty="0"/>
              <a:t>, </a:t>
            </a:r>
            <a:r>
              <a:rPr lang="en-GB" b="1" dirty="0"/>
              <a:t>Prometheus</a:t>
            </a:r>
            <a:r>
              <a:rPr lang="en-GB" dirty="0"/>
              <a:t>, </a:t>
            </a:r>
          </a:p>
          <a:p>
            <a:pPr marL="457200" lvl="1" indent="0">
              <a:buNone/>
            </a:pPr>
            <a:r>
              <a:rPr lang="en-GB" dirty="0"/>
              <a:t>      and </a:t>
            </a:r>
            <a:r>
              <a:rPr lang="en-GB" b="1" dirty="0"/>
              <a:t>Grafana</a:t>
            </a:r>
            <a:endParaRPr lang="en-GB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9867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1"/>
          </p:nvPr>
        </p:nvSpPr>
        <p:spPr>
          <a:xfrm>
            <a:off x="3305669" y="2470150"/>
            <a:ext cx="7420819" cy="3065411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sz="2000" b="1" dirty="0"/>
              <a:t>Tracking Server</a:t>
            </a:r>
            <a:r>
              <a:rPr lang="en-GB" sz="2000" dirty="0"/>
              <a:t> – Logs and queries experiments.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b="1" dirty="0"/>
              <a:t>UI</a:t>
            </a:r>
            <a:r>
              <a:rPr lang="en-GB" sz="2000" dirty="0"/>
              <a:t> – Web interface to visualize runs and metrics.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b="1" dirty="0"/>
              <a:t>Artifact Store</a:t>
            </a:r>
            <a:r>
              <a:rPr lang="en-GB" sz="2000" dirty="0"/>
              <a:t> – Stores models, datasets, and output files (e.g., S3, GCS, local).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b="1" dirty="0"/>
              <a:t>Backend Store</a:t>
            </a:r>
            <a:r>
              <a:rPr lang="en-GB" sz="2000" dirty="0"/>
              <a:t> – Stores metadata (e.g., SQLite, MySQL, PostgreSQL).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EC47833-81AF-4EA0-19AA-7369913A180C}"/>
              </a:ext>
            </a:extLst>
          </p:cNvPr>
          <p:cNvSpPr txBox="1">
            <a:spLocks/>
          </p:cNvSpPr>
          <p:nvPr/>
        </p:nvSpPr>
        <p:spPr>
          <a:xfrm>
            <a:off x="3305669" y="5643715"/>
            <a:ext cx="7573220" cy="11011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57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Can be </a:t>
            </a:r>
            <a:r>
              <a:rPr lang="en-GB" b="1" dirty="0"/>
              <a:t>self-hosted</a:t>
            </a:r>
            <a:r>
              <a:rPr lang="en-GB" dirty="0"/>
              <a:t> or used via </a:t>
            </a:r>
            <a:r>
              <a:rPr lang="en-GB" b="1" dirty="0"/>
              <a:t>managed platforms</a:t>
            </a:r>
            <a:r>
              <a:rPr lang="en-GB" dirty="0"/>
              <a:t> (e.g., Databricks, Azure ML).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3664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2498705"/>
          </a:xfrm>
        </p:spPr>
        <p:txBody>
          <a:bodyPr/>
          <a:lstStyle/>
          <a:p>
            <a:r>
              <a:rPr lang="en-GB" dirty="0"/>
              <a:t>Does </a:t>
            </a:r>
            <a:r>
              <a:rPr lang="en-GB" dirty="0" err="1"/>
              <a:t>MLflow</a:t>
            </a:r>
            <a:r>
              <a:rPr lang="en-GB" dirty="0"/>
              <a:t> Require a Database?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868130" y="3057833"/>
            <a:ext cx="8051402" cy="3558074"/>
          </a:xfrm>
        </p:spPr>
        <p:txBody>
          <a:bodyPr/>
          <a:lstStyle/>
          <a:p>
            <a:pPr lvl="1">
              <a:lnSpc>
                <a:spcPct val="120000"/>
              </a:lnSpc>
            </a:pPr>
            <a:r>
              <a:rPr lang="en-GB" spc="0" dirty="0" err="1">
                <a:latin typeface="+mn-lt"/>
              </a:rPr>
              <a:t>MLflow</a:t>
            </a:r>
            <a:r>
              <a:rPr lang="en-GB" spc="0" dirty="0">
                <a:latin typeface="+mn-lt"/>
              </a:rPr>
              <a:t> can use a database—but it's not strictly required for basic use. By default, </a:t>
            </a:r>
            <a:r>
              <a:rPr lang="en-GB" spc="0" dirty="0" err="1">
                <a:latin typeface="+mn-lt"/>
              </a:rPr>
              <a:t>MLflow</a:t>
            </a:r>
            <a:r>
              <a:rPr lang="en-GB" spc="0" dirty="0">
                <a:latin typeface="+mn-lt"/>
              </a:rPr>
              <a:t> uses a local file system to store experiment metadata and artifacts. However, for team collaboration, centralized tracking, and scalability, integrating a backend database like MySQL, PostgreSQL, or SQLite is strongly recommended. This allows multiple users to track experiments, share results, and manage models in a consistent way across environments. </a:t>
            </a:r>
            <a:endParaRPr lang="en-US" spc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828553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2074D-CFB9-7EA5-A915-E0615AAB9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7033" y="356064"/>
            <a:ext cx="12191994" cy="880453"/>
          </a:xfrm>
        </p:spPr>
        <p:txBody>
          <a:bodyPr/>
          <a:lstStyle/>
          <a:p>
            <a:r>
              <a:rPr lang="en-GB" sz="3600" dirty="0" err="1"/>
              <a:t>Mlflow</a:t>
            </a:r>
            <a:r>
              <a:rPr lang="en-GB" sz="3600" dirty="0"/>
              <a:t> tracking </a:t>
            </a:r>
            <a:r>
              <a:rPr lang="en-GB" sz="3600" dirty="0" err="1"/>
              <a:t>ui</a:t>
            </a:r>
            <a:endParaRPr lang="en-GB" sz="3600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7808784-D834-DACF-D9AE-284AA5EC1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461" y="1236517"/>
            <a:ext cx="11083793" cy="527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740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2074D-CFB9-7EA5-A915-E0615AAB9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865" y="1299972"/>
            <a:ext cx="3964410" cy="880453"/>
          </a:xfrm>
        </p:spPr>
        <p:txBody>
          <a:bodyPr/>
          <a:lstStyle/>
          <a:p>
            <a:r>
              <a:rPr lang="en-GB" sz="3200" dirty="0"/>
              <a:t>Code Example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088FE8E-C488-B563-D0DB-0888167E1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" y="2435353"/>
            <a:ext cx="4684013" cy="3122675"/>
          </a:xfrm>
          <a:prstGeom prst="rect">
            <a:avLst/>
          </a:prstGeom>
        </p:spPr>
      </p:pic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0F140CB6-500B-41D3-1973-A7B50488B7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8306" y="990880"/>
            <a:ext cx="6514549" cy="542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2010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6DE3104-398C-EF95-D86E-630F51248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171396"/>
            <a:ext cx="3392501" cy="2202350"/>
          </a:xfrm>
        </p:spPr>
        <p:txBody>
          <a:bodyPr/>
          <a:lstStyle/>
          <a:p>
            <a:pPr lvl="0" algn="r"/>
            <a:r>
              <a:rPr lang="en-US" dirty="0"/>
              <a:t>With</a:t>
            </a:r>
            <a:br>
              <a:rPr lang="en-US" noProof="0" dirty="0"/>
            </a:br>
            <a:r>
              <a:rPr lang="en-US" noProof="0" dirty="0"/>
              <a:t>or</a:t>
            </a:r>
            <a:br>
              <a:rPr lang="en-US" dirty="0"/>
            </a:br>
            <a:r>
              <a:rPr lang="en-US" dirty="0"/>
              <a:t>Without</a:t>
            </a:r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328E6B-D306-C2F9-54E9-FD35599AC24B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953728" y="3078480"/>
            <a:ext cx="3618271" cy="304799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With </a:t>
            </a:r>
            <a:r>
              <a:rPr lang="en-GB" b="1" dirty="0" err="1"/>
              <a:t>MLflow</a:t>
            </a:r>
            <a:r>
              <a:rPr lang="en-GB" b="1" dirty="0"/>
              <a:t>: Organized, Reproducible, Scalable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b="1" dirty="0"/>
              <a:t>Without it: Chaos in Experiments.</a:t>
            </a:r>
            <a:endParaRPr lang="en-US" dirty="0"/>
          </a:p>
        </p:txBody>
      </p:sp>
      <p:graphicFrame>
        <p:nvGraphicFramePr>
          <p:cNvPr id="8" name="Table Placeholder 7">
            <a:extLst>
              <a:ext uri="{FF2B5EF4-FFF2-40B4-BE49-F238E27FC236}">
                <a16:creationId xmlns:a16="http://schemas.microsoft.com/office/drawing/2014/main" id="{E14060C5-CD4B-EAEC-EAE8-5CBF4DB954E7}"/>
              </a:ext>
            </a:extLst>
          </p:cNvPr>
          <p:cNvGraphicFramePr>
            <a:graphicFrameLocks noGrp="1"/>
          </p:cNvGraphicFramePr>
          <p:nvPr>
            <p:ph type="tbl" sz="quarter" idx="37"/>
            <p:extLst>
              <p:ext uri="{D42A27DB-BD31-4B8C-83A1-F6EECF244321}">
                <p14:modId xmlns:p14="http://schemas.microsoft.com/office/powerpoint/2010/main" val="1614335217"/>
              </p:ext>
            </p:extLst>
          </p:nvPr>
        </p:nvGraphicFramePr>
        <p:xfrm>
          <a:off x="5476568" y="1412917"/>
          <a:ext cx="6213987" cy="4087227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3175819">
                  <a:extLst>
                    <a:ext uri="{9D8B030D-6E8A-4147-A177-3AD203B41FA5}">
                      <a16:colId xmlns:a16="http://schemas.microsoft.com/office/drawing/2014/main" val="3299495575"/>
                    </a:ext>
                  </a:extLst>
                </a:gridCol>
                <a:gridCol w="3038168">
                  <a:extLst>
                    <a:ext uri="{9D8B030D-6E8A-4147-A177-3AD203B41FA5}">
                      <a16:colId xmlns:a16="http://schemas.microsoft.com/office/drawing/2014/main" val="3609685195"/>
                    </a:ext>
                  </a:extLst>
                </a:gridCol>
              </a:tblGrid>
              <a:tr h="104048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Without </a:t>
                      </a:r>
                      <a:r>
                        <a:rPr lang="en-GB" dirty="0" err="1">
                          <a:solidFill>
                            <a:schemeClr val="bg1"/>
                          </a:solidFill>
                        </a:rPr>
                        <a:t>MLflow</a:t>
                      </a: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 With </a:t>
                      </a:r>
                      <a:r>
                        <a:rPr lang="en-GB" dirty="0" err="1">
                          <a:solidFill>
                            <a:schemeClr val="bg1"/>
                          </a:solidFill>
                        </a:rPr>
                        <a:t>MLflow</a:t>
                      </a: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6374837"/>
                  </a:ext>
                </a:extLst>
              </a:tr>
              <a:tr h="8593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Manual tracking with notebooks/files.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Centralized and automatic tracking.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047084"/>
                  </a:ext>
                </a:extLst>
              </a:tr>
              <a:tr h="9188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Hard to reproduce.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Easier debugging and comparison.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5858558"/>
                  </a:ext>
                </a:extLst>
              </a:tr>
              <a:tr h="12134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Difficult collaboration.</a:t>
                      </a:r>
                    </a:p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Improved collaboration.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5406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00711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1754" y="245806"/>
            <a:ext cx="7659329" cy="1484868"/>
          </a:xfrm>
        </p:spPr>
        <p:txBody>
          <a:bodyPr/>
          <a:lstStyle/>
          <a:p>
            <a:r>
              <a:rPr lang="en-US" dirty="0"/>
              <a:t>Benefits vs Challenges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C91B11A-574B-9DDA-7118-B8A49C4D7C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2472279"/>
              </p:ext>
            </p:extLst>
          </p:nvPr>
        </p:nvGraphicFramePr>
        <p:xfrm>
          <a:off x="2497394" y="2273556"/>
          <a:ext cx="6717070" cy="4103815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3300088">
                  <a:extLst>
                    <a:ext uri="{9D8B030D-6E8A-4147-A177-3AD203B41FA5}">
                      <a16:colId xmlns:a16="http://schemas.microsoft.com/office/drawing/2014/main" val="1517408869"/>
                    </a:ext>
                  </a:extLst>
                </a:gridCol>
                <a:gridCol w="3416982">
                  <a:extLst>
                    <a:ext uri="{9D8B030D-6E8A-4147-A177-3AD203B41FA5}">
                      <a16:colId xmlns:a16="http://schemas.microsoft.com/office/drawing/2014/main" val="3130267142"/>
                    </a:ext>
                  </a:extLst>
                </a:gridCol>
              </a:tblGrid>
              <a:tr h="1231673"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Reproducibility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Hosting infrastructure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7827937"/>
                  </a:ext>
                </a:extLst>
              </a:tr>
              <a:tr h="1231673"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Comparison of experiments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Learning curve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0016468"/>
                  </a:ext>
                </a:extLst>
              </a:tr>
              <a:tr h="1640469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Integration with CI/CD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Not a full </a:t>
                      </a:r>
                      <a:r>
                        <a:rPr lang="en-GB" dirty="0" err="1">
                          <a:solidFill>
                            <a:schemeClr val="bg1"/>
                          </a:solidFill>
                        </a:rPr>
                        <a:t>MLOps</a:t>
                      </a: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 solution alone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92061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34533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Real-World Usage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1"/>
          </p:nvPr>
        </p:nvSpPr>
        <p:spPr>
          <a:xfrm>
            <a:off x="3549445" y="2811782"/>
            <a:ext cx="7177043" cy="2937592"/>
          </a:xfrm>
        </p:spPr>
        <p:txBody>
          <a:bodyPr/>
          <a:lstStyle/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Databricks</a:t>
            </a:r>
            <a:r>
              <a:rPr lang="en-GB" dirty="0"/>
              <a:t> - Creators of </a:t>
            </a:r>
            <a:r>
              <a:rPr lang="en-GB" dirty="0" err="1"/>
              <a:t>MLflow</a:t>
            </a:r>
            <a:r>
              <a:rPr lang="en-GB" dirty="0"/>
              <a:t>; use it as a core part of their ML platform.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Airbnb </a:t>
            </a:r>
            <a:r>
              <a:rPr lang="en-GB" dirty="0"/>
              <a:t>- Uses </a:t>
            </a:r>
            <a:r>
              <a:rPr lang="en-GB" dirty="0" err="1"/>
              <a:t>MLflow</a:t>
            </a:r>
            <a:r>
              <a:rPr lang="en-GB" dirty="0"/>
              <a:t> to standardize model tracking across teams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Microsoft</a:t>
            </a:r>
            <a:r>
              <a:rPr lang="en-GB" dirty="0"/>
              <a:t> - Integrates </a:t>
            </a:r>
            <a:r>
              <a:rPr lang="en-GB" dirty="0" err="1"/>
              <a:t>MLflow</a:t>
            </a:r>
            <a:r>
              <a:rPr lang="en-GB" dirty="0"/>
              <a:t> with Azure Machine Learning to provide flexible experiment tracking and model deployment.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Facebook</a:t>
            </a:r>
            <a:r>
              <a:rPr lang="en-GB" dirty="0"/>
              <a:t> - Applies </a:t>
            </a:r>
            <a:r>
              <a:rPr lang="en-GB" dirty="0" err="1"/>
              <a:t>MLflow</a:t>
            </a:r>
            <a:r>
              <a:rPr lang="en-GB" dirty="0"/>
              <a:t> in internal workflows to streamline model development and deployment</a:t>
            </a:r>
            <a:endParaRPr lang="en-GB" b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E257EB5-ABCA-A897-78C7-D5A8FFDE65C6}"/>
              </a:ext>
            </a:extLst>
          </p:cNvPr>
          <p:cNvSpPr txBox="1">
            <a:spLocks/>
          </p:cNvSpPr>
          <p:nvPr/>
        </p:nvSpPr>
        <p:spPr>
          <a:xfrm>
            <a:off x="3305668" y="5625291"/>
            <a:ext cx="7420819" cy="943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57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dirty="0"/>
              <a:t>Example – Finance:</a:t>
            </a:r>
            <a:br>
              <a:rPr lang="en-GB" dirty="0"/>
            </a:br>
            <a:r>
              <a:rPr lang="en-GB" dirty="0"/>
              <a:t>Used to manage experiments for </a:t>
            </a:r>
            <a:r>
              <a:rPr lang="en-GB" b="1" dirty="0"/>
              <a:t>fraud detection</a:t>
            </a:r>
            <a:r>
              <a:rPr lang="en-GB" dirty="0"/>
              <a:t>, </a:t>
            </a:r>
            <a:r>
              <a:rPr lang="en-GB" b="1" dirty="0"/>
              <a:t>credit scoring</a:t>
            </a:r>
            <a:r>
              <a:rPr lang="en-GB" dirty="0"/>
              <a:t>, and </a:t>
            </a:r>
            <a:r>
              <a:rPr lang="en-GB" b="1" dirty="0"/>
              <a:t>algorithmic trading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E819C9-3F9D-5FAD-6CB8-A81756E56E47}"/>
              </a:ext>
            </a:extLst>
          </p:cNvPr>
          <p:cNvSpPr txBox="1"/>
          <p:nvPr/>
        </p:nvSpPr>
        <p:spPr>
          <a:xfrm>
            <a:off x="3217591" y="2273506"/>
            <a:ext cx="3348234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GB" dirty="0">
                <a:solidFill>
                  <a:schemeClr val="bg1"/>
                </a:solidFill>
              </a:rPr>
              <a:t>Used by: </a:t>
            </a:r>
          </a:p>
        </p:txBody>
      </p:sp>
    </p:spTree>
    <p:extLst>
      <p:ext uri="{BB962C8B-B14F-4D97-AF65-F5344CB8AC3E}">
        <p14:creationId xmlns:p14="http://schemas.microsoft.com/office/powerpoint/2010/main" val="3447867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A2458FF-0D0C-4ACC-C6FB-103BC0BAD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/>
          <a:lstStyle/>
          <a:p>
            <a:r>
              <a:rPr lang="en-US" sz="4000" dirty="0"/>
              <a:t>contents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F1239C0E-3F39-787D-0FC3-6B7C9BA37E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17754" y="2743887"/>
            <a:ext cx="5378245" cy="3748987"/>
          </a:xfrm>
        </p:spPr>
        <p:txBody>
          <a:bodyPr numCol="2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What is </a:t>
            </a:r>
            <a:r>
              <a:rPr lang="en-GB" dirty="0" err="1"/>
              <a:t>MLflow</a:t>
            </a:r>
            <a:r>
              <a:rPr lang="en-GB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ML Pipeline Lifecycle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MLflow</a:t>
            </a:r>
            <a:r>
              <a:rPr lang="en-GB" dirty="0"/>
              <a:t>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Video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Integrations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Architecture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Do We Need a D</a:t>
            </a:r>
            <a:r>
              <a:rPr lang="en-US" dirty="0"/>
              <a:t>B</a:t>
            </a:r>
            <a:r>
              <a:rPr lang="en-GB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MLflow</a:t>
            </a:r>
            <a:r>
              <a:rPr lang="en-US" dirty="0"/>
              <a:t> Tracking UI</a:t>
            </a: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Code Example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With or Without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Benefits vs Challenges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Real-World Usage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Not To 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14601593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E0A647-E5E6-1B91-EF15-269733D193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F6327-23DB-4162-32E8-2F9FE4C2E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GB" dirty="0"/>
            </a:br>
            <a:r>
              <a:rPr lang="en-GB" dirty="0"/>
              <a:t>When NOT to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2DDAD-9BC2-7998-7780-E46BBEACC845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195485" y="2811782"/>
            <a:ext cx="7531004" cy="293759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sz="2000" dirty="0"/>
              <a:t>Small projects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dirty="0"/>
              <a:t>Simple experimentation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dirty="0"/>
              <a:t>No need for reproducibility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DD539D-FF22-19ED-ED99-BEFA451AE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6418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E65539-44B1-A056-A578-FB6E4D1A3F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866B7-D54B-013C-541E-C7BD9FB85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9166" y="1209367"/>
            <a:ext cx="6327105" cy="1552121"/>
          </a:xfrm>
        </p:spPr>
        <p:txBody>
          <a:bodyPr/>
          <a:lstStyle/>
          <a:p>
            <a:r>
              <a:rPr lang="en-GB" sz="3600" dirty="0"/>
              <a:t>Resources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3317D6-312B-536D-37D1-0577C38CD0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452" y="3246120"/>
            <a:ext cx="7912534" cy="2663067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https://mlflow.org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GitHub: https://github.com/mlflow/mlflow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Docs, tutorials, examples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https://youtube.com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354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8000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>
                <a:lumMod val="50000"/>
              </a:schemeClr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CE1ABEC8-43FD-4F21-A7D2-70200D862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31" y="173735"/>
            <a:ext cx="4409514" cy="2203704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E6EEB21-BC07-26D3-EC0A-97D0C4960C43}"/>
              </a:ext>
            </a:extLst>
          </p:cNvPr>
          <p:cNvSpPr txBox="1">
            <a:spLocks/>
          </p:cNvSpPr>
          <p:nvPr/>
        </p:nvSpPr>
        <p:spPr>
          <a:xfrm>
            <a:off x="737509" y="3664485"/>
            <a:ext cx="4409514" cy="101566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accent3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000" dirty="0"/>
              <a:t>PREPARED BY:</a:t>
            </a:r>
          </a:p>
          <a:p>
            <a:pPr algn="r">
              <a:lnSpc>
                <a:spcPct val="150000"/>
              </a:lnSpc>
            </a:pPr>
            <a:r>
              <a:rPr lang="en-US" sz="2000" dirty="0" err="1"/>
              <a:t>gaLINA</a:t>
            </a:r>
            <a:r>
              <a:rPr lang="en-US" sz="2000" dirty="0"/>
              <a:t> </a:t>
            </a:r>
            <a:r>
              <a:rPr lang="en-US" sz="2000"/>
              <a:t>K. gEORGIEVA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95464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7F7C5-CBA2-9823-0CBA-5BD773998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869" y="2644877"/>
            <a:ext cx="11548261" cy="1408471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GB" sz="2800" dirty="0"/>
              <a:t>How do we currently track experiments?</a:t>
            </a:r>
            <a:br>
              <a:rPr lang="bg-BG" dirty="0"/>
            </a:br>
            <a:endParaRPr lang="en-GB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60D053B-A40A-3228-B6D5-3371B9EE2E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868" y="1730477"/>
            <a:ext cx="11562303" cy="1698523"/>
          </a:xfrm>
        </p:spPr>
        <p:txBody>
          <a:bodyPr/>
          <a:lstStyle/>
          <a:p>
            <a:r>
              <a:rPr lang="en-GB" sz="4400" dirty="0"/>
              <a:t>Introduction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A971A9-0C5C-DDFC-67F9-2E5A55F12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179EF74-D7BF-DB1E-4264-6077F66D57F2}"/>
              </a:ext>
            </a:extLst>
          </p:cNvPr>
          <p:cNvSpPr txBox="1">
            <a:spLocks/>
          </p:cNvSpPr>
          <p:nvPr/>
        </p:nvSpPr>
        <p:spPr>
          <a:xfrm>
            <a:off x="1130710" y="3849329"/>
            <a:ext cx="10115072" cy="12437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marL="457200" indent="-4572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GB" sz="2800" dirty="0"/>
              <a:t>Goal: Can </a:t>
            </a:r>
            <a:r>
              <a:rPr lang="en-GB" sz="2800" dirty="0" err="1"/>
              <a:t>MLflow</a:t>
            </a:r>
            <a:r>
              <a:rPr lang="en-GB" sz="2800" dirty="0"/>
              <a:t> improve our workflow?</a:t>
            </a:r>
          </a:p>
        </p:txBody>
      </p:sp>
    </p:spTree>
    <p:extLst>
      <p:ext uri="{BB962C8B-B14F-4D97-AF65-F5344CB8AC3E}">
        <p14:creationId xmlns:p14="http://schemas.microsoft.com/office/powerpoint/2010/main" val="1397193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60903-003B-273E-3584-5312F76C3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669" y="113097"/>
            <a:ext cx="7420819" cy="1656304"/>
          </a:xfrm>
        </p:spPr>
        <p:txBody>
          <a:bodyPr/>
          <a:lstStyle/>
          <a:p>
            <a:r>
              <a:rPr lang="en-GB" sz="3600" dirty="0"/>
              <a:t>What is </a:t>
            </a:r>
            <a:r>
              <a:rPr lang="en-GB" sz="3600" dirty="0" err="1"/>
              <a:t>MLflow</a:t>
            </a:r>
            <a:r>
              <a:rPr lang="en-GB" sz="3600" dirty="0"/>
              <a:t>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160DFF-2E7E-7A22-819A-C011020DFF01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224984" y="2254990"/>
            <a:ext cx="8007790" cy="3676649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sz="3200" dirty="0"/>
              <a:t>Open-source platform for managing ML lifecycle.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3200" dirty="0"/>
              <a:t>Created by Databricks.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3200" dirty="0"/>
              <a:t>Supports Python, R, Java.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347AE7-D6A2-42FB-3D58-6297742FC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 descr="A logo with black text&#10;&#10;AI-generated content may be incorrect.">
            <a:extLst>
              <a:ext uri="{FF2B5EF4-FFF2-40B4-BE49-F238E27FC236}">
                <a16:creationId xmlns:a16="http://schemas.microsoft.com/office/drawing/2014/main" id="{F5720141-8D37-E60E-B52B-F46629491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2402" y="3154432"/>
            <a:ext cx="1480468" cy="778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637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2074D-CFB9-7EA5-A915-E0615AAB9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C76A295-A5BF-F69E-683D-43102411E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878" y="754627"/>
            <a:ext cx="9783095" cy="550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25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692FC88-DAD7-F5AD-7831-DE5432210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12227942" cy="685799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FD6A3FE-1BF6-4C1A-0553-EBD497A69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86061"/>
            <a:ext cx="6327105" cy="1898187"/>
          </a:xfrm>
        </p:spPr>
        <p:txBody>
          <a:bodyPr anchor="b"/>
          <a:lstStyle/>
          <a:p>
            <a:r>
              <a:rPr lang="en-GB" sz="4000" dirty="0" err="1"/>
              <a:t>MLflow</a:t>
            </a:r>
            <a:r>
              <a:rPr lang="en-GB" sz="4000" dirty="0"/>
              <a:t> Components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C15774B0-D971-67D7-27EB-FDB82B3A58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32448" y="3962135"/>
            <a:ext cx="6327105" cy="2653771"/>
          </a:xfrm>
        </p:spPr>
        <p:txBody>
          <a:bodyPr/>
          <a:lstStyle/>
          <a:p>
            <a:r>
              <a:rPr lang="en-US" dirty="0"/>
              <a:t>Foundation</a:t>
            </a:r>
          </a:p>
        </p:txBody>
      </p:sp>
      <p:pic>
        <p:nvPicPr>
          <p:cNvPr id="4" name="Picture 3" descr="A screenshot of a white and blue sign&#10;&#10;AI-generated content may be incorrect.">
            <a:extLst>
              <a:ext uri="{FF2B5EF4-FFF2-40B4-BE49-F238E27FC236}">
                <a16:creationId xmlns:a16="http://schemas.microsoft.com/office/drawing/2014/main" id="{5384B609-806B-F77B-B7DD-02FA3377C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793" y="2343109"/>
            <a:ext cx="10664414" cy="3641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733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A29A4-AAFD-04EE-0732-0671E83D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376518"/>
            <a:ext cx="8843050" cy="1559858"/>
          </a:xfrm>
        </p:spPr>
        <p:txBody>
          <a:bodyPr/>
          <a:lstStyle/>
          <a:p>
            <a:r>
              <a:rPr lang="en-GB" sz="4000" dirty="0" err="1"/>
              <a:t>MLflow</a:t>
            </a:r>
            <a:r>
              <a:rPr lang="en-GB" sz="4000" dirty="0"/>
              <a:t> Tracking</a:t>
            </a:r>
            <a:br>
              <a:rPr lang="en-GB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FEE91-E849-1CB0-9E51-A58B99C631C5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2373002" y="2474811"/>
            <a:ext cx="4015098" cy="3528397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/>
              <a:t>Log parameters,  metrics, artifacts, models.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/>
              <a:t>UI for comparing experiments.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/>
              <a:t>REST API, CLI, Python SDK.</a:t>
            </a:r>
          </a:p>
          <a:p>
            <a:pPr algn="ctr"/>
            <a:endParaRPr lang="en-US" dirty="0"/>
          </a:p>
        </p:txBody>
      </p:sp>
      <p:pic>
        <p:nvPicPr>
          <p:cNvPr id="7" name="Content Placeholder 6" descr="A diagram of a software application&#10;&#10;AI-generated content may be incorrect.">
            <a:extLst>
              <a:ext uri="{FF2B5EF4-FFF2-40B4-BE49-F238E27FC236}">
                <a16:creationId xmlns:a16="http://schemas.microsoft.com/office/drawing/2014/main" id="{9AEACACF-2611-E461-8024-82D71F77614F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>
          <a:blip r:embed="rId3"/>
          <a:stretch>
            <a:fillRect/>
          </a:stretch>
        </p:blipFill>
        <p:spPr>
          <a:xfrm>
            <a:off x="6779667" y="2306168"/>
            <a:ext cx="4722607" cy="3865682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E23533-91C6-420C-B7D7-4977ACF73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601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83E06-8BEA-1DD3-D0D6-391C08880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0" y="668708"/>
            <a:ext cx="10500989" cy="1425562"/>
          </a:xfrm>
        </p:spPr>
        <p:txBody>
          <a:bodyPr/>
          <a:lstStyle/>
          <a:p>
            <a:pPr algn="ctr"/>
            <a:r>
              <a:rPr lang="en-GB" sz="4000" dirty="0" err="1"/>
              <a:t>MLflow</a:t>
            </a:r>
            <a:r>
              <a:rPr lang="en-GB" sz="4000" dirty="0"/>
              <a:t> Projects</a:t>
            </a:r>
            <a:br>
              <a:rPr lang="en-GB" dirty="0"/>
            </a:br>
            <a:endParaRPr lang="en-US" dirty="0"/>
          </a:p>
        </p:txBody>
      </p:sp>
      <p:pic>
        <p:nvPicPr>
          <p:cNvPr id="7" name="Content Placeholder 6" descr="A screenshot of a black background&#10;&#10;AI-generated content may be incorrect.">
            <a:extLst>
              <a:ext uri="{FF2B5EF4-FFF2-40B4-BE49-F238E27FC236}">
                <a16:creationId xmlns:a16="http://schemas.microsoft.com/office/drawing/2014/main" id="{3B9E2DEF-DF24-F2B7-3924-68A023A1F137}"/>
              </a:ext>
            </a:extLst>
          </p:cNvPr>
          <p:cNvPicPr>
            <a:picLocks noGrp="1" noChangeAspect="1"/>
          </p:cNvPicPr>
          <p:nvPr>
            <p:ph sz="quarter" idx="35"/>
          </p:nvPr>
        </p:nvPicPr>
        <p:blipFill>
          <a:blip r:embed="rId3"/>
          <a:stretch>
            <a:fillRect/>
          </a:stretch>
        </p:blipFill>
        <p:spPr>
          <a:xfrm>
            <a:off x="830170" y="2131177"/>
            <a:ext cx="6190062" cy="4095021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70D91C-D5C0-248C-26D3-DE7C7C72E632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7315200" y="2241755"/>
            <a:ext cx="4135120" cy="3947537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2400" dirty="0"/>
              <a:t>Standardized packaging of ML code.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2400" dirty="0"/>
              <a:t>Uses </a:t>
            </a:r>
            <a:r>
              <a:rPr lang="en-GB" sz="2400" dirty="0" err="1"/>
              <a:t>MLproject</a:t>
            </a:r>
            <a:r>
              <a:rPr lang="en-GB" sz="2400" dirty="0"/>
              <a:t> file.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2400" dirty="0"/>
              <a:t>Supports Conda and Docker environments.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7B8B6A-2B28-5C38-80E7-0EBE705FF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059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E810E-8E37-1D8A-245B-020E4E4C0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562" y="433906"/>
            <a:ext cx="10515601" cy="1327464"/>
          </a:xfrm>
        </p:spPr>
        <p:txBody>
          <a:bodyPr/>
          <a:lstStyle/>
          <a:p>
            <a:r>
              <a:rPr lang="en-GB" sz="4000" dirty="0" err="1"/>
              <a:t>MLflow</a:t>
            </a:r>
            <a:r>
              <a:rPr lang="en-GB" sz="4000" dirty="0"/>
              <a:t> Models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CECA3-144C-CD4B-9246-81B4F2E65466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814302" y="2465535"/>
            <a:ext cx="4091185" cy="3427265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sz="2400" dirty="0"/>
              <a:t>Format abstraction for deployment.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400" dirty="0"/>
              <a:t>Supports many ML libraries.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400" dirty="0"/>
              <a:t>'Package once – deploy anywhere'.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E69EA-A9E8-C521-7C62-DA1F24879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0E18D542-D900-4DA0-19A4-3827531216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487" y="2163116"/>
            <a:ext cx="6823934" cy="383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9528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36837_win32_SL_V11" id="{EAD6EF7B-6F25-4469-AF6A-07D6EB1461DD}" vid="{30FEA78B-2F89-4FF0-8415-E3920802C58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78D9019-7CE1-4B77-8F5D-67F6576598C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2E6C21-1752-4E06-9FE3-208D45ADB668}">
  <ds:schemaRefs>
    <ds:schemaRef ds:uri="http://purl.org/dc/dcmitype/"/>
    <ds:schemaRef ds:uri="http://schemas.microsoft.com/office/2006/metadata/properties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sharepoint/v3"/>
    <ds:schemaRef ds:uri="16c05727-aa75-4e4a-9b5f-8a80a1165891"/>
    <ds:schemaRef ds:uri="http://schemas.microsoft.com/office/infopath/2007/PartnerControls"/>
    <ds:schemaRef ds:uri="http://schemas.openxmlformats.org/package/2006/metadata/core-properties"/>
    <ds:schemaRef ds:uri="230e9df3-be65-4c73-a93b-d1236ebd677e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F6E7B4D-FB62-47B7-AAA7-0DEC9938DB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6220</TotalTime>
  <Words>654</Words>
  <Application>Microsoft Office PowerPoint</Application>
  <PresentationFormat>Widescreen</PresentationFormat>
  <Paragraphs>135</Paragraphs>
  <Slides>22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Arial Nova</vt:lpstr>
      <vt:lpstr>Biome</vt:lpstr>
      <vt:lpstr>Calibri</vt:lpstr>
      <vt:lpstr>Wingdings</vt:lpstr>
      <vt:lpstr>Custom</vt:lpstr>
      <vt:lpstr>ML</vt:lpstr>
      <vt:lpstr>contents</vt:lpstr>
      <vt:lpstr>How do we currently track experiments? </vt:lpstr>
      <vt:lpstr>What is MLflow?</vt:lpstr>
      <vt:lpstr>PowerPoint Presentation</vt:lpstr>
      <vt:lpstr>MLflow Components</vt:lpstr>
      <vt:lpstr>MLflow Tracking </vt:lpstr>
      <vt:lpstr>MLflow Projects </vt:lpstr>
      <vt:lpstr>MLflow Models</vt:lpstr>
      <vt:lpstr>MLflow Model Registry </vt:lpstr>
      <vt:lpstr>PowerPoint Presentation</vt:lpstr>
      <vt:lpstr>Integrations </vt:lpstr>
      <vt:lpstr>Architecture</vt:lpstr>
      <vt:lpstr>Does MLflow Require a Database?</vt:lpstr>
      <vt:lpstr>Mlflow tracking ui</vt:lpstr>
      <vt:lpstr>Code Example</vt:lpstr>
      <vt:lpstr>With or Without</vt:lpstr>
      <vt:lpstr>Benefits vs Challenges</vt:lpstr>
      <vt:lpstr>Real-World Usage</vt:lpstr>
      <vt:lpstr> When NOT to Use</vt:lpstr>
      <vt:lpstr>Resources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</dc:title>
  <dc:creator>Ivelin D. Iliev</dc:creator>
  <cp:lastModifiedBy>Galina K. Georgieva</cp:lastModifiedBy>
  <cp:revision>58</cp:revision>
  <dcterms:created xsi:type="dcterms:W3CDTF">2024-01-05T14:58:10Z</dcterms:created>
  <dcterms:modified xsi:type="dcterms:W3CDTF">2025-06-23T11:09:46Z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02144bb-458c-4e89-89b8-824f69d6f433_Enabled">
    <vt:lpwstr>true</vt:lpwstr>
  </property>
  <property fmtid="{D5CDD505-2E9C-101B-9397-08002B2CF9AE}" pid="4" name="MSIP_Label_102144bb-458c-4e89-89b8-824f69d6f433_SetDate">
    <vt:lpwstr>2024-06-17T10:34:22Z</vt:lpwstr>
  </property>
  <property fmtid="{D5CDD505-2E9C-101B-9397-08002B2CF9AE}" pid="5" name="MSIP_Label_102144bb-458c-4e89-89b8-824f69d6f433_Method">
    <vt:lpwstr>Standard</vt:lpwstr>
  </property>
  <property fmtid="{D5CDD505-2E9C-101B-9397-08002B2CF9AE}" pid="6" name="MSIP_Label_102144bb-458c-4e89-89b8-824f69d6f433_Name">
    <vt:lpwstr>Internal Use</vt:lpwstr>
  </property>
  <property fmtid="{D5CDD505-2E9C-101B-9397-08002B2CF9AE}" pid="7" name="MSIP_Label_102144bb-458c-4e89-89b8-824f69d6f433_SiteId">
    <vt:lpwstr>22fe70d1-f14f-4143-9839-9d91aa178113</vt:lpwstr>
  </property>
  <property fmtid="{D5CDD505-2E9C-101B-9397-08002B2CF9AE}" pid="8" name="MSIP_Label_102144bb-458c-4e89-89b8-824f69d6f433_ActionId">
    <vt:lpwstr>a3d7946d-5c62-4485-be71-bc8db54a923d</vt:lpwstr>
  </property>
  <property fmtid="{D5CDD505-2E9C-101B-9397-08002B2CF9AE}" pid="9" name="MSIP_Label_102144bb-458c-4e89-89b8-824f69d6f433_ContentBits">
    <vt:lpwstr>2</vt:lpwstr>
  </property>
</Properties>
</file>

<file path=docProps/thumbnail.jpeg>
</file>